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7" r:id="rId5"/>
    <p:sldId id="265" r:id="rId6"/>
    <p:sldId id="261" r:id="rId7"/>
    <p:sldId id="273" r:id="rId8"/>
    <p:sldId id="282" r:id="rId9"/>
    <p:sldId id="262" r:id="rId10"/>
    <p:sldId id="263" r:id="rId11"/>
    <p:sldId id="283" r:id="rId12"/>
    <p:sldId id="264" r:id="rId13"/>
    <p:sldId id="269" r:id="rId14"/>
    <p:sldId id="279" r:id="rId15"/>
    <p:sldId id="280" r:id="rId16"/>
    <p:sldId id="285" r:id="rId17"/>
    <p:sldId id="258" r:id="rId18"/>
    <p:sldId id="259" r:id="rId19"/>
    <p:sldId id="281" r:id="rId20"/>
    <p:sldId id="284" r:id="rId21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36A9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BED3F4-F952-4167-9B9C-D73DC3703699}" v="3" dt="2026-04-16T09:57:02.766"/>
    <p1510:client id="{FAE0E794-892B-FBC9-41AB-4827F26388E3}" v="8" dt="2026-04-15T08:06:30.7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15374" y="1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81CC9-E2E2-4053-BEFF-6D95A001306C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5B32F-1981-4889-801A-DB37E92841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14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2C1AA-EF7C-4A15-9C53-43AE23A16FD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FA3A1-6B6E-44C7-94ED-479ED3243FD8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86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bg>
      <p:bgPr>
        <a:solidFill>
          <a:srgbClr val="36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2397035"/>
            <a:ext cx="6389618" cy="2561238"/>
          </a:xfrm>
        </p:spPr>
        <p:txBody>
          <a:bodyPr anchor="b">
            <a:no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9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3929058" y="6572272"/>
            <a:ext cx="4786346" cy="285728"/>
          </a:xfrm>
          <a:prstGeom prst="rect">
            <a:avLst/>
          </a:prstGeom>
        </p:spPr>
        <p:txBody>
          <a:bodyPr/>
          <a:lstStyle>
            <a:lvl1pPr algn="r">
              <a:defRPr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0" y="6572272"/>
            <a:ext cx="2133600" cy="28572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B45434E-9924-4ECF-8743-C9F7ACCF7DD0}" type="datetimeFigureOut">
              <a:rPr lang="en-US" smtClean="0"/>
              <a:pPr>
                <a:defRPr/>
              </a:pPr>
              <a:t>4/16/2026</a:t>
            </a:fld>
            <a:endParaRPr lang="en-US"/>
          </a:p>
        </p:txBody>
      </p:sp>
      <p:sp>
        <p:nvSpPr>
          <p:cNvPr id="11" name="Rektangel 10"/>
          <p:cNvSpPr/>
          <p:nvPr userDrawn="1"/>
        </p:nvSpPr>
        <p:spPr>
          <a:xfrm>
            <a:off x="0" y="5581654"/>
            <a:ext cx="9144000" cy="12763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2" name="Billed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805264"/>
            <a:ext cx="3384376" cy="88756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85720" y="764704"/>
            <a:ext cx="8572560" cy="1143000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10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2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39744" y="836712"/>
            <a:ext cx="2057400" cy="5697559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67544" y="836712"/>
            <a:ext cx="6019800" cy="5697559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1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85720" y="1988840"/>
            <a:ext cx="8572560" cy="4680520"/>
          </a:xfrm>
        </p:spPr>
        <p:txBody>
          <a:bodyPr/>
          <a:lstStyle>
            <a:lvl1pPr>
              <a:defRPr baseline="0">
                <a:solidFill>
                  <a:srgbClr val="424241"/>
                </a:solidFill>
              </a:defRPr>
            </a:lvl1pPr>
            <a:lvl2pPr>
              <a:buFont typeface="Arial" pitchFamily="34" charset="0"/>
              <a:buChar char="•"/>
              <a:defRPr baseline="0">
                <a:solidFill>
                  <a:srgbClr val="424241"/>
                </a:solidFill>
              </a:defRPr>
            </a:lvl2pPr>
            <a:lvl3pPr>
              <a:buFont typeface="Arial" pitchFamily="34" charset="0"/>
              <a:buChar char="•"/>
              <a:defRPr baseline="0">
                <a:solidFill>
                  <a:srgbClr val="424241"/>
                </a:solidFill>
              </a:defRPr>
            </a:lvl3pPr>
            <a:lvl4pPr>
              <a:buFont typeface="Arial" pitchFamily="34" charset="0"/>
              <a:buChar char="•"/>
              <a:defRPr baseline="0">
                <a:solidFill>
                  <a:srgbClr val="424241"/>
                </a:solidFill>
              </a:defRPr>
            </a:lvl4pPr>
            <a:lvl5pPr>
              <a:buFont typeface="Arial" pitchFamily="34" charset="0"/>
              <a:buChar char="•"/>
              <a:defRPr baseline="0">
                <a:solidFill>
                  <a:srgbClr val="424241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1984" y="688425"/>
            <a:ext cx="8572560" cy="1143000"/>
          </a:xfrm>
        </p:spPr>
        <p:txBody>
          <a:bodyPr/>
          <a:lstStyle>
            <a:lvl1pPr algn="l">
              <a:defRPr sz="4000" b="1">
                <a:solidFill>
                  <a:srgbClr val="75B843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7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94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000504"/>
            <a:ext cx="7772400" cy="1857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14348" y="235743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9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  <p:sp>
        <p:nvSpPr>
          <p:cNvPr id="10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780" y="271366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11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348" y="271366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2" name="Pladsholder til diasnummer 5"/>
          <p:cNvSpPr txBox="1">
            <a:spLocks/>
          </p:cNvSpPr>
          <p:nvPr userDrawn="1"/>
        </p:nvSpPr>
        <p:spPr>
          <a:xfrm>
            <a:off x="285516" y="271366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285720" y="1988840"/>
            <a:ext cx="4210080" cy="4608512"/>
          </a:xfrm>
        </p:spPr>
        <p:txBody>
          <a:bodyPr/>
          <a:lstStyle>
            <a:lvl1pPr>
              <a:defRPr sz="2800"/>
            </a:lvl1pPr>
            <a:lvl2pPr marL="742950" indent="-285750"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4pPr marL="1600200" indent="-228600">
              <a:buFont typeface="Arial" panose="020B0604020202020204" pitchFamily="34" charset="0"/>
              <a:buChar char="•"/>
              <a:defRPr sz="1800"/>
            </a:lvl4pPr>
            <a:lvl5pPr marL="2057400" indent="-22860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210080" cy="4608512"/>
          </a:xfrm>
        </p:spPr>
        <p:txBody>
          <a:bodyPr/>
          <a:lstStyle>
            <a:lvl1pPr>
              <a:defRPr sz="2800"/>
            </a:lvl1pPr>
            <a:lvl2pPr marL="742950" indent="-285750"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4pPr marL="1600200" indent="-228600">
              <a:buFont typeface="Arial" panose="020B0604020202020204" pitchFamily="34" charset="0"/>
              <a:buChar char="•"/>
              <a:defRPr sz="1800"/>
            </a:lvl4pPr>
            <a:lvl5pPr marL="2057400" indent="-22860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285720" y="669361"/>
            <a:ext cx="8572560" cy="1143000"/>
          </a:xfrm>
        </p:spPr>
        <p:txBody>
          <a:bodyPr/>
          <a:lstStyle>
            <a:lvl1pPr>
              <a:defRPr sz="4000" b="1">
                <a:solidFill>
                  <a:srgbClr val="75B843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1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17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8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85720" y="2051158"/>
            <a:ext cx="415000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285720" y="2765537"/>
            <a:ext cx="4178608" cy="37687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10378" y="2051158"/>
            <a:ext cx="4234166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11965" y="2765537"/>
            <a:ext cx="4232579" cy="37687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271984" y="719518"/>
            <a:ext cx="8572560" cy="1143000"/>
          </a:xfrm>
        </p:spPr>
        <p:txBody>
          <a:bodyPr/>
          <a:lstStyle>
            <a:lvl1pPr>
              <a:defRPr sz="4000" b="1">
                <a:solidFill>
                  <a:srgbClr val="75B843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11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13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5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271984" y="688425"/>
            <a:ext cx="8572560" cy="1143000"/>
          </a:xfrm>
        </p:spPr>
        <p:txBody>
          <a:bodyPr/>
          <a:lstStyle>
            <a:lvl1pPr>
              <a:defRPr sz="4000" b="1">
                <a:solidFill>
                  <a:srgbClr val="75B843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12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8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0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614568" y="836712"/>
            <a:ext cx="5111750" cy="56975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539552" y="2051158"/>
            <a:ext cx="3000396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9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10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2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07704" y="5096545"/>
            <a:ext cx="5486400" cy="485788"/>
          </a:xfrm>
        </p:spPr>
        <p:txBody>
          <a:bodyPr anchor="b">
            <a:normAutofit/>
          </a:bodyPr>
          <a:lstStyle>
            <a:lvl1pPr algn="l">
              <a:defRPr sz="1800" b="1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907704" y="90872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907704" y="566328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9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12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13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285720" y="735286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271984" y="2060848"/>
            <a:ext cx="85862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71984" y="247702"/>
            <a:ext cx="7324352" cy="264178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endParaRPr lang="en-US"/>
          </a:p>
        </p:txBody>
      </p:sp>
      <p:sp>
        <p:nvSpPr>
          <p:cNvPr id="8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7774552" y="247702"/>
            <a:ext cx="1083728" cy="26417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GT Walsheim Light" panose="02000503030000020003" pitchFamily="50" charset="0"/>
              </a:defRPr>
            </a:lvl1pPr>
          </a:lstStyle>
          <a:p>
            <a:r>
              <a:rPr lang="en-US"/>
              <a:t>Side </a:t>
            </a:r>
            <a:fld id="{BD05BD7C-403E-4CC5-BE04-84483751DD28}" type="slidenum">
              <a:rPr lang="en-US" smtClean="0"/>
              <a:pPr/>
              <a:t>‹nr.›</a:t>
            </a:fld>
            <a:r>
              <a:rPr lang="en-US"/>
              <a:t> </a:t>
            </a:r>
          </a:p>
        </p:txBody>
      </p:sp>
      <p:sp>
        <p:nvSpPr>
          <p:cNvPr id="9" name="Pladsholder til diasnummer 5"/>
          <p:cNvSpPr txBox="1">
            <a:spLocks/>
          </p:cNvSpPr>
          <p:nvPr userDrawn="1"/>
        </p:nvSpPr>
        <p:spPr>
          <a:xfrm>
            <a:off x="285720" y="247702"/>
            <a:ext cx="1083728" cy="2831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 baseline="0">
                <a:solidFill>
                  <a:schemeClr val="tx1"/>
                </a:solidFill>
                <a:latin typeface="GT Walsheim Light" panose="02000503030000020003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75B843"/>
          </a:solidFill>
          <a:latin typeface="GT Walsheim Bold" panose="02000503040000020003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T Walsheim Regular" panose="02000503030000020003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T Walsheim Regular" panose="02000503030000020003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T Walsheim Regular" panose="02000503030000020003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T Walsheim Regular" panose="02000503030000020003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T Walsheim Regular" panose="02000503030000020003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examcookie.dk/elevinformation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611560" y="2397035"/>
            <a:ext cx="7200800" cy="2561238"/>
          </a:xfrm>
        </p:spPr>
        <p:txBody>
          <a:bodyPr/>
          <a:lstStyle/>
          <a:p>
            <a:r>
              <a:rPr lang="da-DK" dirty="0"/>
              <a:t>Eksamensorientering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83367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sz="2400" dirty="0">
                <a:effectLst/>
                <a:latin typeface="+mn-lt"/>
                <a:ea typeface="Calibri" panose="020F0502020204030204" pitchFamily="34" charset="0"/>
              </a:rPr>
              <a:t>Du bruger skolens eksamensnetværk under prøven.</a:t>
            </a:r>
          </a:p>
          <a:p>
            <a:r>
              <a:rPr lang="da-DK" sz="2400" dirty="0">
                <a:effectLst/>
                <a:latin typeface="+mn-lt"/>
                <a:ea typeface="Calibri"/>
              </a:rPr>
              <a:t>Du må ikke bruge internet under prøven ud over </a:t>
            </a:r>
            <a:r>
              <a:rPr lang="da-DK" sz="2400" b="1" dirty="0">
                <a:effectLst/>
                <a:latin typeface="+mn-lt"/>
                <a:ea typeface="Calibri"/>
              </a:rPr>
              <a:t>tilladte </a:t>
            </a:r>
            <a:r>
              <a:rPr lang="da-DK" sz="2400" b="1">
                <a:effectLst/>
                <a:latin typeface="+mn-lt"/>
                <a:ea typeface="Calibri"/>
              </a:rPr>
              <a:t>hjælpemidler.</a:t>
            </a:r>
          </a:p>
          <a:p>
            <a:r>
              <a:rPr lang="da-DK" sz="2400" dirty="0">
                <a:effectLst/>
                <a:latin typeface="+mn-lt"/>
                <a:ea typeface="Calibri"/>
              </a:rPr>
              <a:t>Din lærer vil orientere dig om, hvilket undervisningsmateriale du kan </a:t>
            </a:r>
            <a:r>
              <a:rPr lang="da-DK" sz="2400">
                <a:effectLst/>
                <a:latin typeface="+mn-lt"/>
                <a:ea typeface="Calibri"/>
              </a:rPr>
              <a:t>tilgå via internettet (se din studieplan).</a:t>
            </a:r>
            <a:endParaRPr lang="da-DK" sz="2400">
              <a:latin typeface="+mn-lt"/>
              <a:ea typeface="Calibri"/>
            </a:endParaRPr>
          </a:p>
          <a:p>
            <a:r>
              <a:rPr lang="da-DK" sz="2400" dirty="0">
                <a:latin typeface="GT Walsheim Regular"/>
                <a:ea typeface="Calibri"/>
              </a:rPr>
              <a:t>Undervisningsmateriale, egne noter og egne arbejder skal medbringes og opbevares lokalt på din egen computer under </a:t>
            </a:r>
            <a:r>
              <a:rPr lang="da-DK" sz="2400">
                <a:latin typeface="GT Walsheim Regular"/>
                <a:ea typeface="Calibri"/>
              </a:rPr>
              <a:t>prøven. </a:t>
            </a:r>
          </a:p>
          <a:p>
            <a:r>
              <a:rPr lang="da-DK" sz="2400" dirty="0">
                <a:latin typeface="+mn-lt"/>
              </a:rPr>
              <a:t>Hvis du er i tvivl, så skal du lade være – eller spørge først. Ved </a:t>
            </a:r>
            <a:r>
              <a:rPr lang="da-DK" sz="2400">
                <a:latin typeface="+mn-lt"/>
              </a:rPr>
              <a:t>overtrædelse af ovenstående vil du blive bortvist fra eksamen.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Regler for brug af internet under prøven</a:t>
            </a:r>
          </a:p>
        </p:txBody>
      </p:sp>
    </p:spTree>
    <p:extLst>
      <p:ext uri="{BB962C8B-B14F-4D97-AF65-F5344CB8AC3E}">
        <p14:creationId xmlns:p14="http://schemas.microsoft.com/office/powerpoint/2010/main" val="38292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77527919-3EBC-4761-999F-17B9C66FD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sz="2800" b="1" dirty="0">
                <a:latin typeface="+mn-lt"/>
              </a:rPr>
              <a:t>Du må derfor ikke:</a:t>
            </a:r>
          </a:p>
          <a:p>
            <a:r>
              <a:rPr lang="da-DK" sz="2800" dirty="0">
                <a:ea typeface="Calibri" panose="020F0502020204030204" pitchFamily="34" charset="0"/>
              </a:rPr>
              <a:t>bruge </a:t>
            </a:r>
            <a:r>
              <a:rPr lang="da-DK" sz="2800" dirty="0" err="1">
                <a:ea typeface="Calibri" panose="020F0502020204030204" pitchFamily="34" charset="0"/>
              </a:rPr>
              <a:t>chatbots</a:t>
            </a:r>
            <a:r>
              <a:rPr lang="da-DK" sz="2800" dirty="0">
                <a:ea typeface="Calibri" panose="020F0502020204030204" pitchFamily="34" charset="0"/>
              </a:rPr>
              <a:t> eller studienet</a:t>
            </a:r>
          </a:p>
          <a:p>
            <a:r>
              <a:rPr lang="da-DK" sz="2800" dirty="0">
                <a:latin typeface="+mn-lt"/>
              </a:rPr>
              <a:t>foretage søgninger på nettet, f.eks. Google</a:t>
            </a:r>
          </a:p>
          <a:p>
            <a:r>
              <a:rPr lang="da-DK" sz="2800" dirty="0">
                <a:latin typeface="+mn-lt"/>
              </a:rPr>
              <a:t>tilgå interaktive programmer f.eks. Google </a:t>
            </a:r>
            <a:r>
              <a:rPr lang="da-DK" sz="2800" dirty="0" err="1">
                <a:latin typeface="+mn-lt"/>
              </a:rPr>
              <a:t>Translate</a:t>
            </a:r>
            <a:endParaRPr lang="da-DK" sz="2800" dirty="0">
              <a:latin typeface="+mn-lt"/>
            </a:endParaRPr>
          </a:p>
          <a:p>
            <a:r>
              <a:rPr lang="da-DK" sz="2800" dirty="0">
                <a:latin typeface="+mn-lt"/>
              </a:rPr>
              <a:t>kommunikere med omverdenen f.eks. Messenger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CCC94A3-47CC-4577-82B9-7F4989D71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Regler for brug af internet under prøven</a:t>
            </a:r>
          </a:p>
        </p:txBody>
      </p:sp>
    </p:spTree>
    <p:extLst>
      <p:ext uri="{BB962C8B-B14F-4D97-AF65-F5344CB8AC3E}">
        <p14:creationId xmlns:p14="http://schemas.microsoft.com/office/powerpoint/2010/main" val="721473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884AC70B-84B3-F3C9-59A1-339DF909B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Vær opmærksom på mødetid til mundtlig eksamen. </a:t>
            </a:r>
          </a:p>
          <a:p>
            <a:r>
              <a:rPr lang="da-DK" dirty="0"/>
              <a:t>Forberedelsestid = mødetid. </a:t>
            </a:r>
          </a:p>
          <a:p>
            <a:pPr marL="0" indent="0">
              <a:buNone/>
            </a:pPr>
            <a:r>
              <a:rPr lang="da-DK" dirty="0"/>
              <a:t>		</a:t>
            </a:r>
          </a:p>
          <a:p>
            <a:r>
              <a:rPr lang="da-DK" dirty="0"/>
              <a:t>Mød op i god tid – ca. 30 min. før.</a:t>
            </a:r>
          </a:p>
          <a:p>
            <a:r>
              <a:rPr lang="da-DK" dirty="0"/>
              <a:t>Fælles forberedelseslokale.</a:t>
            </a:r>
          </a:p>
          <a:p>
            <a:r>
              <a:rPr lang="da-DK" dirty="0"/>
              <a:t>Ved eksamen med 24 timers forberedelse trækker du spørgsmålet på kontoret kl. 8.00 eller kl. 12.00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374CF86E-8559-61F9-1AB4-B8B0B599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Mundtlig eksamen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E9D3926-A6EC-462F-2C5C-762043CDBC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4950" y="3551110"/>
            <a:ext cx="3581900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344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FD521876-F178-B8FB-DC70-BDF9C7422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Du afleverer din mobil til vagten inden du går ind i forberedelsen.</a:t>
            </a:r>
          </a:p>
          <a:p>
            <a:r>
              <a:rPr lang="da-DK" dirty="0"/>
              <a:t>Der er fælles forberedelsesrum med en vagt.</a:t>
            </a:r>
          </a:p>
          <a:p>
            <a:r>
              <a:rPr lang="da-DK" dirty="0"/>
              <a:t>Ingen brug af internet i forberedelsen. </a:t>
            </a:r>
          </a:p>
          <a:p>
            <a:r>
              <a:rPr lang="da-DK" dirty="0"/>
              <a:t>Vagten kan lave kontrol i forberedelseslokalet. 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76935C9-8938-7DDD-B9F1-0DA78D6A2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Forberedelse – mundtlig eksamen</a:t>
            </a:r>
          </a:p>
        </p:txBody>
      </p:sp>
    </p:spTree>
    <p:extLst>
      <p:ext uri="{BB962C8B-B14F-4D97-AF65-F5344CB8AC3E}">
        <p14:creationId xmlns:p14="http://schemas.microsoft.com/office/powerpoint/2010/main" val="4082782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Gå ind på Netprøver.dk</a:t>
            </a:r>
          </a:p>
          <a:p>
            <a:r>
              <a:rPr lang="da-DK"/>
              <a:t>Vælg</a:t>
            </a:r>
          </a:p>
          <a:p>
            <a:endParaRPr lang="da-DK"/>
          </a:p>
          <a:p>
            <a:r>
              <a:rPr lang="da-DK"/>
              <a:t>Log på </a:t>
            </a:r>
            <a:r>
              <a:rPr lang="da-DK" err="1"/>
              <a:t>Netprøver</a:t>
            </a:r>
            <a:r>
              <a:rPr lang="da-DK"/>
              <a:t>. Tilføj din e-mail.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Netprøver.dk - Test dit udstyr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425" y="2564904"/>
            <a:ext cx="2695575" cy="742950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A48AE156-B0EB-314E-4AEB-480160BF88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720" y="4254180"/>
            <a:ext cx="2706859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939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274858" y="188640"/>
            <a:ext cx="857256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800"/>
              <a:t>En Demo-prøve af Netprøver.dk er tilgængelig, når du har logget på. 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49" y="516561"/>
            <a:ext cx="4526657" cy="1163355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282192" y="1732903"/>
            <a:ext cx="864095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Du skal igennem fire trin, når du skal aflevere din besvarelse: </a:t>
            </a:r>
          </a:p>
          <a:p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1. Åbn opgavesættet. </a:t>
            </a:r>
          </a:p>
          <a:p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2. Upload en pdf-fil. Det gør du ved at trykke Vælg fil. </a:t>
            </a:r>
          </a:p>
          <a:p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3. Markér i feltet under overskriften Tro- og </a:t>
            </a:r>
            <a:r>
              <a:rPr lang="da-DK" err="1">
                <a:solidFill>
                  <a:srgbClr val="000000"/>
                </a:solidFill>
                <a:latin typeface="Calibri" panose="020F0502020204030204" pitchFamily="34" charset="0"/>
              </a:rPr>
              <a:t>loveerklæring</a:t>
            </a:r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, at du ikke har snydt. </a:t>
            </a:r>
          </a:p>
          <a:p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4. Tryk på Aflevér. </a:t>
            </a: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449" y="3224179"/>
            <a:ext cx="5550695" cy="3478154"/>
          </a:xfrm>
          <a:prstGeom prst="rect">
            <a:avLst/>
          </a:prstGeom>
        </p:spPr>
      </p:pic>
      <p:sp>
        <p:nvSpPr>
          <p:cNvPr id="9" name="Rektangel 8"/>
          <p:cNvSpPr/>
          <p:nvPr/>
        </p:nvSpPr>
        <p:spPr>
          <a:xfrm>
            <a:off x="5933695" y="3067294"/>
            <a:ext cx="303204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Når du har</a:t>
            </a:r>
          </a:p>
          <a:p>
            <a:pPr marL="342900" indent="-342900">
              <a:buAutoNum type="arabicParenBoth"/>
            </a:pPr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Åbnet opgavesættet</a:t>
            </a:r>
          </a:p>
          <a:p>
            <a:pPr marL="342900" indent="-342900">
              <a:buAutoNum type="arabicParenBoth"/>
            </a:pPr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Uploadet pdf-filen</a:t>
            </a:r>
          </a:p>
          <a:p>
            <a:pPr marL="342900" indent="-342900">
              <a:buAutoNum type="arabicParenBoth"/>
            </a:pPr>
            <a:r>
              <a:rPr lang="da-DK">
                <a:solidFill>
                  <a:srgbClr val="000000"/>
                </a:solidFill>
                <a:latin typeface="Calibri" panose="020F0502020204030204" pitchFamily="34" charset="0"/>
              </a:rPr>
              <a:t>markeret i feltet under Tro- og loveerklæringen, at du ikke har snydt, så vil du se dette på skærmen: </a:t>
            </a:r>
            <a:endParaRPr lang="da-DK"/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377" y="5043272"/>
            <a:ext cx="2148194" cy="169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626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F602021C-F809-4FA9-9D15-60E97FDA1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Du skal downloade </a:t>
            </a:r>
            <a:r>
              <a:rPr lang="da-DK" dirty="0" err="1"/>
              <a:t>ExamCookie</a:t>
            </a:r>
            <a:r>
              <a:rPr lang="da-DK" dirty="0"/>
              <a:t> hver dag, når du skal til skriftlig eksamen.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>
                <a:hlinkClick r:id="rId2"/>
              </a:rPr>
              <a:t>https://www.examcookie.dk/elevinformation/</a:t>
            </a: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1860A1-16A6-A495-8494-D63E64E05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ExamCookie</a:t>
            </a:r>
            <a:endParaRPr lang="da-DK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14740809-F0E6-74DA-CDD9-2D738B008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340" y="3105105"/>
            <a:ext cx="2105319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966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00F9807D-4875-C8EA-6EF3-39F1E869A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Et program på din computer, som tager skærmbilleder af, hvad du fortager under prøven.</a:t>
            </a:r>
          </a:p>
          <a:p>
            <a:r>
              <a:rPr lang="da-DK" dirty="0"/>
              <a:t>Du skal installere </a:t>
            </a:r>
            <a:r>
              <a:rPr lang="da-DK" dirty="0" err="1"/>
              <a:t>ExamCookie</a:t>
            </a:r>
            <a:r>
              <a:rPr lang="da-DK" dirty="0"/>
              <a:t> hver dag under skriftlig eksamen.</a:t>
            </a:r>
          </a:p>
          <a:p>
            <a:r>
              <a:rPr lang="da-DK" dirty="0" err="1"/>
              <a:t>ExamCookie</a:t>
            </a:r>
            <a:r>
              <a:rPr lang="da-DK" dirty="0"/>
              <a:t> er din garanti for ikke at blive uretmæssigt anklaget for snyd.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BF67861-4B2F-9C74-8496-36107AE34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ExamCookie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1935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>
                <a:latin typeface="GT Walsheim Regular"/>
              </a:rPr>
              <a:t>I TILFÆLDE AF SYGDOM: RING TIL SKOLEN </a:t>
            </a:r>
            <a:r>
              <a:rPr lang="da-DK">
                <a:latin typeface="GT Walsheim Regular"/>
              </a:rPr>
              <a:t>MELLEN KL: 7.45 og  KL. 8.15 </a:t>
            </a:r>
          </a:p>
          <a:p>
            <a:pPr marL="0" indent="0">
              <a:buNone/>
            </a:pPr>
            <a:r>
              <a:rPr lang="da-DK" dirty="0"/>
              <a:t>    			</a:t>
            </a:r>
            <a:r>
              <a:rPr lang="da-DK" dirty="0">
                <a:solidFill>
                  <a:srgbClr val="FF0000"/>
                </a:solidFill>
              </a:rPr>
              <a:t>(44 94 63 43)  </a:t>
            </a:r>
          </a:p>
          <a:p>
            <a:r>
              <a:rPr lang="da-DK" dirty="0"/>
              <a:t>EN LÆGEERKLÆRING SKAL AFLEVERES PÅ KONTORET EFTERFØLGENDE</a:t>
            </a:r>
          </a:p>
          <a:p>
            <a:endParaRPr lang="da-DK" dirty="0"/>
          </a:p>
          <a:p>
            <a:r>
              <a:rPr lang="da-DK" dirty="0"/>
              <a:t>Du betaler selv for lægeerklæringen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>
                <a:latin typeface="GT Walsheim Bold"/>
              </a:rPr>
              <a:t> Sygdom</a:t>
            </a:r>
          </a:p>
        </p:txBody>
      </p:sp>
    </p:spTree>
    <p:extLst>
      <p:ext uri="{BB962C8B-B14F-4D97-AF65-F5344CB8AC3E}">
        <p14:creationId xmlns:p14="http://schemas.microsoft.com/office/powerpoint/2010/main" val="855948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285720" y="1988840"/>
            <a:ext cx="8572560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2800" dirty="0"/>
              <a:t>Dagen før skriftlig eksamen udsender kontoret (LD) en oversigt over: </a:t>
            </a:r>
          </a:p>
          <a:p>
            <a:r>
              <a:rPr lang="da-DK" sz="2800" dirty="0"/>
              <a:t>I hvilket lokale du skal sidde</a:t>
            </a:r>
          </a:p>
          <a:p>
            <a:r>
              <a:rPr lang="da-DK" sz="2800" dirty="0"/>
              <a:t>Hvilken plads (= nummer) du skal sidde på</a:t>
            </a:r>
          </a:p>
          <a:p>
            <a:endParaRPr lang="da-DK" sz="2800" dirty="0"/>
          </a:p>
          <a:p>
            <a:r>
              <a:rPr lang="da-DK" sz="2800" dirty="0"/>
              <a:t>Du downloader alt dit materiale fra Lectio og OneDrive og det musik, som du vil høre.</a:t>
            </a:r>
          </a:p>
          <a:p>
            <a:r>
              <a:rPr lang="da-DK" sz="2800" dirty="0"/>
              <a:t>Skolen bruger </a:t>
            </a:r>
            <a:r>
              <a:rPr lang="da-DK" sz="2800" dirty="0" err="1"/>
              <a:t>ExamCookie</a:t>
            </a:r>
            <a:r>
              <a:rPr lang="da-DK" sz="2800" dirty="0"/>
              <a:t> for at forebygge snyd ved eksamen.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Skriftlige prøver – Før prøven</a:t>
            </a:r>
          </a:p>
        </p:txBody>
      </p:sp>
    </p:spTree>
    <p:extLst>
      <p:ext uri="{BB962C8B-B14F-4D97-AF65-F5344CB8AC3E}">
        <p14:creationId xmlns:p14="http://schemas.microsoft.com/office/powerpoint/2010/main" val="260673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 dirty="0"/>
              <a:t>Mødetid 8.30. Dørene lukkes kl. 8.45</a:t>
            </a:r>
          </a:p>
          <a:p>
            <a:pPr marL="0" indent="0">
              <a:buNone/>
            </a:pPr>
            <a:endParaRPr lang="da-DK" sz="2800" dirty="0"/>
          </a:p>
          <a:p>
            <a:r>
              <a:rPr lang="da-DK" sz="2800" dirty="0"/>
              <a:t>Du er selv ansvarlig for at din computer virker. Husk oplader.</a:t>
            </a:r>
          </a:p>
          <a:p>
            <a:r>
              <a:rPr lang="da-DK" sz="2800" dirty="0"/>
              <a:t>Du tømmer din taske, lægger dit materiale og mad/drikke på bordet. Ved 1. delprøve placeres hjælpemidler til 2. delprøve på gulvet ved bordet</a:t>
            </a:r>
          </a:p>
          <a:p>
            <a:r>
              <a:rPr lang="da-DK" sz="2800" dirty="0"/>
              <a:t>Du placerer din taske og jakke ude ved væggen.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Skriftlige prøver – Før prøven</a:t>
            </a:r>
          </a:p>
        </p:txBody>
      </p:sp>
    </p:spTree>
    <p:extLst>
      <p:ext uri="{BB962C8B-B14F-4D97-AF65-F5344CB8AC3E}">
        <p14:creationId xmlns:p14="http://schemas.microsoft.com/office/powerpoint/2010/main" val="257543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AE57AC96-26F9-6AAE-5F45-62235ABEB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Du downloader og logger ind på </a:t>
            </a:r>
            <a:r>
              <a:rPr lang="da-DK" dirty="0" err="1"/>
              <a:t>ExamCookie</a:t>
            </a:r>
            <a:r>
              <a:rPr lang="da-DK" dirty="0"/>
              <a:t> på din computer</a:t>
            </a:r>
          </a:p>
          <a:p>
            <a:r>
              <a:rPr lang="da-DK" dirty="0"/>
              <a:t>Du logger ind på </a:t>
            </a:r>
            <a:r>
              <a:rPr lang="da-DK" dirty="0" err="1"/>
              <a:t>Netprøver</a:t>
            </a:r>
            <a:endParaRPr lang="da-DK" dirty="0"/>
          </a:p>
          <a:p>
            <a:r>
              <a:rPr lang="da-DK" dirty="0"/>
              <a:t>Du slukker din mobil og lægger den i mobilkassen</a:t>
            </a:r>
          </a:p>
          <a:p>
            <a:r>
              <a:rPr lang="da-DK" dirty="0"/>
              <a:t>Skolens høretelefoner </a:t>
            </a:r>
            <a:r>
              <a:rPr lang="da-DK" u="sng" dirty="0"/>
              <a:t>skal</a:t>
            </a:r>
            <a:r>
              <a:rPr lang="da-DK" dirty="0"/>
              <a:t> bruges</a:t>
            </a:r>
          </a:p>
          <a:p>
            <a:endParaRPr lang="da-DK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D5B0F29-7C80-CBB8-7D6F-C6E3BC06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Skriftlige prøver – Før prøven</a:t>
            </a:r>
          </a:p>
        </p:txBody>
      </p:sp>
    </p:spTree>
    <p:extLst>
      <p:ext uri="{BB962C8B-B14F-4D97-AF65-F5344CB8AC3E}">
        <p14:creationId xmlns:p14="http://schemas.microsoft.com/office/powerpoint/2010/main" val="518246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/>
              <a:t>Hvis du kommer efter dørene er lukket (8.45), lukkes du ind efter prøvens start. Kommer du efter prøvestart → Rektor tager stilling til om du kan deltage i prøven på trods af det sene fremmøde</a:t>
            </a:r>
          </a:p>
          <a:p>
            <a:pPr marL="0" indent="0">
              <a:buNone/>
            </a:pPr>
            <a:endParaRPr lang="da-DK" sz="2800"/>
          </a:p>
          <a:p>
            <a:r>
              <a:rPr lang="da-DK" sz="2800"/>
              <a:t>Prøven er påbegyndt, når opgaven er blevet udleveret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/>
              <a:t>Skriftlige prøver – Prøvens start</a:t>
            </a:r>
          </a:p>
        </p:txBody>
      </p:sp>
    </p:spTree>
    <p:extLst>
      <p:ext uri="{BB962C8B-B14F-4D97-AF65-F5344CB8AC3E}">
        <p14:creationId xmlns:p14="http://schemas.microsoft.com/office/powerpoint/2010/main" val="2663394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>
          <a:xfrm>
            <a:off x="276995" y="1831787"/>
            <a:ext cx="8572560" cy="468052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da-DK" sz="2800" dirty="0"/>
              <a:t>Ingen toiletbesøg under 1. delprøve.</a:t>
            </a:r>
          </a:p>
          <a:p>
            <a:r>
              <a:rPr lang="da-DK" sz="2800" dirty="0"/>
              <a:t>Du må høre stille musik, hvis den er downloadet. Dog ingen musik under 1. delprøve.</a:t>
            </a:r>
          </a:p>
          <a:p>
            <a:r>
              <a:rPr lang="da-DK" sz="2800" dirty="0"/>
              <a:t>HUSK at gemme din besvarelse løbende på din computer</a:t>
            </a:r>
          </a:p>
          <a:p>
            <a:r>
              <a:rPr lang="da-DK" sz="2800" dirty="0"/>
              <a:t>Du må ikke låne noget af andre under prøven</a:t>
            </a:r>
          </a:p>
          <a:p>
            <a:r>
              <a:rPr lang="da-DK" sz="2800" dirty="0"/>
              <a:t>Du må ikke tale med andre under prøven. Tag hensyn til de andre elever.</a:t>
            </a:r>
          </a:p>
          <a:p>
            <a:r>
              <a:rPr lang="da-DK" sz="2800">
                <a:latin typeface="GT Walsheim Regular"/>
              </a:rPr>
              <a:t>Du må ikke forlade din plads uden vagtens tilladelse.</a:t>
            </a:r>
          </a:p>
          <a:p>
            <a:r>
              <a:rPr lang="da-DK" sz="2800" dirty="0"/>
              <a:t>Bliver du syg under prøven – kontakt en vagt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Skriftlige prøver – Under prøven</a:t>
            </a:r>
          </a:p>
        </p:txBody>
      </p:sp>
    </p:spTree>
    <p:extLst>
      <p:ext uri="{BB962C8B-B14F-4D97-AF65-F5344CB8AC3E}">
        <p14:creationId xmlns:p14="http://schemas.microsoft.com/office/powerpoint/2010/main" val="4151792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DAED5466-5D1C-CF9D-437A-6B00BD2E0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Husk navn ved fag med delprøver (matematik, sprogfag)</a:t>
            </a:r>
          </a:p>
          <a:p>
            <a:r>
              <a:rPr lang="da-DK" dirty="0"/>
              <a:t>Aflevering af 1. delprøve i matematik - husk navn. Vagterne samler alle afleveringer ind.</a:t>
            </a:r>
          </a:p>
          <a:p>
            <a:r>
              <a:rPr lang="da-DK" dirty="0">
                <a:latin typeface="GT Walsheim Regular"/>
              </a:rPr>
              <a:t>Hjælpemidler til 2. delprøve i matematik må </a:t>
            </a:r>
            <a:r>
              <a:rPr lang="da-DK">
                <a:latin typeface="GT Walsheim Regular"/>
              </a:rPr>
              <a:t>først tages frem, når vagten siger det.</a:t>
            </a:r>
          </a:p>
          <a:p>
            <a:r>
              <a:rPr lang="da-DK" dirty="0"/>
              <a:t>Toiletbesøg først, når 2. delprøve er i gang.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01198D8-4743-5EB2-93FA-B77A9CDA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Aflevering af delprøver</a:t>
            </a:r>
          </a:p>
        </p:txBody>
      </p:sp>
    </p:spTree>
    <p:extLst>
      <p:ext uri="{BB962C8B-B14F-4D97-AF65-F5344CB8AC3E}">
        <p14:creationId xmlns:p14="http://schemas.microsoft.com/office/powerpoint/2010/main" val="174680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600" dirty="0"/>
              <a:t>Digital aflevering i </a:t>
            </a:r>
            <a:r>
              <a:rPr lang="da-DK" sz="2600" dirty="0" err="1"/>
              <a:t>Netprøver</a:t>
            </a:r>
            <a:r>
              <a:rPr lang="da-DK" sz="2600" dirty="0"/>
              <a:t>: HUSK at aflevere i </a:t>
            </a:r>
            <a:r>
              <a:rPr lang="da-DK" sz="2600" b="1" dirty="0">
                <a:solidFill>
                  <a:schemeClr val="tx1"/>
                </a:solidFill>
              </a:rPr>
              <a:t>pdf-format</a:t>
            </a:r>
          </a:p>
          <a:p>
            <a:r>
              <a:rPr lang="da-DK" sz="2600" dirty="0">
                <a:solidFill>
                  <a:schemeClr val="tx1"/>
                </a:solidFill>
              </a:rPr>
              <a:t>Tjek, at du afleverer det rigtige dokument. Ræk hånden op, så en vagt kan se, at du afleverer korrekt.</a:t>
            </a:r>
          </a:p>
          <a:p>
            <a:r>
              <a:rPr lang="da-DK" sz="2600" dirty="0"/>
              <a:t>Når prøven er slut skal du blive siddende – </a:t>
            </a:r>
            <a:r>
              <a:rPr lang="da-DK" sz="2600" b="1" dirty="0"/>
              <a:t>uden at kommunikere med andre </a:t>
            </a:r>
            <a:r>
              <a:rPr lang="da-DK" sz="2600" dirty="0"/>
              <a:t>– til vagten erklærer prøven for slut.</a:t>
            </a:r>
          </a:p>
          <a:p>
            <a:r>
              <a:rPr lang="da-DK" sz="2600" dirty="0"/>
              <a:t>Ryd op på din plads, når prøven er slut. Tak </a:t>
            </a:r>
            <a:r>
              <a:rPr lang="da-DK" sz="2600" dirty="0">
                <a:sym typeface="Wingdings" panose="05000000000000000000" pitchFamily="2" charset="2"/>
              </a:rPr>
              <a:t></a:t>
            </a:r>
            <a:endParaRPr lang="da-DK" sz="2600" dirty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Skriftlige prøver – Efter prøven</a:t>
            </a:r>
          </a:p>
        </p:txBody>
      </p:sp>
    </p:spTree>
    <p:extLst>
      <p:ext uri="{BB962C8B-B14F-4D97-AF65-F5344CB8AC3E}">
        <p14:creationId xmlns:p14="http://schemas.microsoft.com/office/powerpoint/2010/main" val="3756963788"/>
      </p:ext>
    </p:extLst>
  </p:cSld>
  <p:clrMapOvr>
    <a:masterClrMapping/>
  </p:clrMapOvr>
</p:sld>
</file>

<file path=ppt/theme/theme1.xml><?xml version="1.0" encoding="utf-8"?>
<a:theme xmlns:a="http://schemas.openxmlformats.org/drawingml/2006/main" name="herlev-gym2016">
  <a:themeElements>
    <a:clrScheme name="HerlevGym2016">
      <a:dk1>
        <a:srgbClr val="424241"/>
      </a:dk1>
      <a:lt1>
        <a:sysClr val="window" lastClr="FFFFFF"/>
      </a:lt1>
      <a:dk2>
        <a:srgbClr val="75B843"/>
      </a:dk2>
      <a:lt2>
        <a:srgbClr val="36A9E1"/>
      </a:lt2>
      <a:accent1>
        <a:srgbClr val="75B843"/>
      </a:accent1>
      <a:accent2>
        <a:srgbClr val="36A9E1"/>
      </a:accent2>
      <a:accent3>
        <a:srgbClr val="424241"/>
      </a:accent3>
      <a:accent4>
        <a:srgbClr val="37742F"/>
      </a:accent4>
      <a:accent5>
        <a:srgbClr val="195F85"/>
      </a:accent5>
      <a:accent6>
        <a:srgbClr val="FFFF00"/>
      </a:accent6>
      <a:hlink>
        <a:srgbClr val="36A9E1"/>
      </a:hlink>
      <a:folHlink>
        <a:srgbClr val="195F85"/>
      </a:folHlink>
    </a:clrScheme>
    <a:fontScheme name="HerlevGym2016">
      <a:majorFont>
        <a:latin typeface="GT Walsheim Bold"/>
        <a:ea typeface=""/>
        <a:cs typeface=""/>
      </a:majorFont>
      <a:minorFont>
        <a:latin typeface="GT Walsheim Regular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rlev-gym2016" id="{76D7DEB1-D718-4898-BDB2-38AA3F951B55}" vid="{F451FE70-1391-4751-B0FF-71B30C3F2D9E}"/>
    </a:ext>
  </a:ext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75EC6417B8D94DAB24E486491681AD" ma:contentTypeVersion="14" ma:contentTypeDescription="Create a new document." ma:contentTypeScope="" ma:versionID="9620245ac280b166caf27b6787449335">
  <xsd:schema xmlns:xsd="http://www.w3.org/2001/XMLSchema" xmlns:xs="http://www.w3.org/2001/XMLSchema" xmlns:p="http://schemas.microsoft.com/office/2006/metadata/properties" xmlns:ns2="73fd8ceb-f0b2-4a63-9c26-95914c5371da" xmlns:ns3="c7980449-8c18-4892-b522-09a8a0b0c691" targetNamespace="http://schemas.microsoft.com/office/2006/metadata/properties" ma:root="true" ma:fieldsID="aee45bf062fc929ca2ec94ac51b1c5bf" ns2:_="" ns3:_="">
    <xsd:import namespace="73fd8ceb-f0b2-4a63-9c26-95914c5371da"/>
    <xsd:import namespace="c7980449-8c18-4892-b522-09a8a0b0c6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8ceb-f0b2-4a63-9c26-95914c5371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24d2212-d791-43f0-9863-69669b5599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80449-8c18-4892-b522-09a8a0b0c69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50023b1-b272-48d6-8e2d-4a1bfa2aec2a}" ma:internalName="TaxCatchAll" ma:showField="CatchAllData" ma:web="c7980449-8c18-4892-b522-09a8a0b0c6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fd8ceb-f0b2-4a63-9c26-95914c5371da">
      <Terms xmlns="http://schemas.microsoft.com/office/infopath/2007/PartnerControls"/>
    </lcf76f155ced4ddcb4097134ff3c332f>
    <TaxCatchAll xmlns="c7980449-8c18-4892-b522-09a8a0b0c691" xsi:nil="true"/>
  </documentManagement>
</p:properties>
</file>

<file path=customXml/itemProps1.xml><?xml version="1.0" encoding="utf-8"?>
<ds:datastoreItem xmlns:ds="http://schemas.openxmlformats.org/officeDocument/2006/customXml" ds:itemID="{CD2E0CC6-F165-455C-B607-CC43CE045F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8ceb-f0b2-4a63-9c26-95914c5371da"/>
    <ds:schemaRef ds:uri="c7980449-8c18-4892-b522-09a8a0b0c6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4AE96D-4E45-471A-B42F-31D7714160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9EAE45-DFB9-4BEE-942C-48E968CC25ED}">
  <ds:schemaRefs>
    <ds:schemaRef ds:uri="http://schemas.microsoft.com/office/2006/metadata/properties"/>
    <ds:schemaRef ds:uri="http://schemas.microsoft.com/office/infopath/2007/PartnerControls"/>
    <ds:schemaRef ds:uri="73fd8ceb-f0b2-4a63-9c26-95914c5371da"/>
    <ds:schemaRef ds:uri="c7980449-8c18-4892-b522-09a8a0b0c69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herlev-gym2016 (1)</Template>
  <TotalTime>65</TotalTime>
  <Words>883</Words>
  <Application>Microsoft Office PowerPoint</Application>
  <PresentationFormat>Skærmshow (4:3)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18" baseType="lpstr">
      <vt:lpstr>herlev-gym2016</vt:lpstr>
      <vt:lpstr>Eksamensorientering </vt:lpstr>
      <vt:lpstr> Sygdom</vt:lpstr>
      <vt:lpstr>Skriftlige prøver – Før prøven</vt:lpstr>
      <vt:lpstr>Skriftlige prøver – Før prøven</vt:lpstr>
      <vt:lpstr>Skriftlige prøver – Før prøven</vt:lpstr>
      <vt:lpstr>Skriftlige prøver – Prøvens start</vt:lpstr>
      <vt:lpstr>Skriftlige prøver – Under prøven</vt:lpstr>
      <vt:lpstr>Aflevering af delprøver</vt:lpstr>
      <vt:lpstr>Skriftlige prøver – Efter prøven</vt:lpstr>
      <vt:lpstr>Regler for brug af internet under prøven</vt:lpstr>
      <vt:lpstr>Regler for brug af internet under prøven</vt:lpstr>
      <vt:lpstr>Mundtlig eksamen</vt:lpstr>
      <vt:lpstr>Forberedelse – mundtlig eksamen</vt:lpstr>
      <vt:lpstr>Netprøver.dk - Test dit udstyr</vt:lpstr>
      <vt:lpstr>PowerPoint-præsentation</vt:lpstr>
      <vt:lpstr>ExamCookie</vt:lpstr>
      <vt:lpstr>ExamCookie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Jakob Hoffmann</dc:creator>
  <cp:lastModifiedBy>Annette Ottendal</cp:lastModifiedBy>
  <cp:revision>17</cp:revision>
  <cp:lastPrinted>2024-04-04T08:52:57Z</cp:lastPrinted>
  <dcterms:created xsi:type="dcterms:W3CDTF">2017-01-26T09:29:16Z</dcterms:created>
  <dcterms:modified xsi:type="dcterms:W3CDTF">2026-04-16T09:57:32Z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0x010100AD75EC6417B8D94DAB24E486491681AD</vt:lpwstr>
  </property>
  <property fmtid="{D5CDD505-2E9C-101B-9397-08002B2CF9AE}" pid="3" name="MediaServiceImageTags">
    <vt:lpwstr/>
  </property>
</Properties>
</file>